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8" r:id="rId5"/>
    <p:sldId id="259" r:id="rId6"/>
    <p:sldId id="280" r:id="rId7"/>
    <p:sldId id="285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9" r:id="rId17"/>
    <p:sldId id="277" r:id="rId18"/>
    <p:sldId id="268" r:id="rId19"/>
    <p:sldId id="269" r:id="rId20"/>
    <p:sldId id="270" r:id="rId21"/>
    <p:sldId id="284" r:id="rId22"/>
    <p:sldId id="272" r:id="rId23"/>
    <p:sldId id="273" r:id="rId24"/>
    <p:sldId id="274" r:id="rId25"/>
    <p:sldId id="275" r:id="rId26"/>
    <p:sldId id="276" r:id="rId27"/>
  </p:sldIdLst>
  <p:sldSz cx="12192000" cy="6858000"/>
  <p:notesSz cx="6858000" cy="9144000"/>
  <p:embeddedFontLs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Raleway" pitchFamily="2" charset="77"/>
      <p:regular r:id="rId33"/>
      <p:bold r:id="rId34"/>
      <p:italic r:id="rId35"/>
      <p:boldItalic r:id="rId36"/>
    </p:embeddedFont>
    <p:embeddedFont>
      <p:font typeface="Raleway SemiBold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ED4JhTIHQ62N92P/I/qK+AOrZ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3856"/>
  </p:normalViewPr>
  <p:slideViewPr>
    <p:cSldViewPr snapToGrid="0">
      <p:cViewPr varScale="1">
        <p:scale>
          <a:sx n="70" d="100"/>
          <a:sy n="70" d="100"/>
        </p:scale>
        <p:origin x="2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92115e5d3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3292115e5d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92115e5d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292115e5d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92115e5d3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3292115e5d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92115e5d3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3292115e5d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92115e5d3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292115e5d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92115e5d3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292115e5d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8B216384-3C3F-35CA-F0B1-EE2B30952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8446ba198_0_0:notes">
            <a:extLst>
              <a:ext uri="{FF2B5EF4-FFF2-40B4-BE49-F238E27FC236}">
                <a16:creationId xmlns:a16="http://schemas.microsoft.com/office/drawing/2014/main" id="{CDC7FBD1-B6E8-7C27-5E7A-B3AFE32E3E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328446ba198_0_0:notes">
            <a:extLst>
              <a:ext uri="{FF2B5EF4-FFF2-40B4-BE49-F238E27FC236}">
                <a16:creationId xmlns:a16="http://schemas.microsoft.com/office/drawing/2014/main" id="{0F65742B-B8AC-273F-3AE5-0242E08DDC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3559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04024203-39C4-766B-70EF-4A3DB4D23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8446ba198_0_63:notes">
            <a:extLst>
              <a:ext uri="{FF2B5EF4-FFF2-40B4-BE49-F238E27FC236}">
                <a16:creationId xmlns:a16="http://schemas.microsoft.com/office/drawing/2014/main" id="{A41D562C-935A-9AFA-4174-8344BCC71A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28446ba198_0_63:notes">
            <a:extLst>
              <a:ext uri="{FF2B5EF4-FFF2-40B4-BE49-F238E27FC236}">
                <a16:creationId xmlns:a16="http://schemas.microsoft.com/office/drawing/2014/main" id="{D0692B51-7B2C-C8CF-CD6C-88B8D6C965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577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8446ba198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28446ba19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8446ba198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28446ba19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92115e5d3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3292115e5d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13D54AD-2723-6DB3-9918-B2B76B4EC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8446ba198_0_70:notes">
            <a:extLst>
              <a:ext uri="{FF2B5EF4-FFF2-40B4-BE49-F238E27FC236}">
                <a16:creationId xmlns:a16="http://schemas.microsoft.com/office/drawing/2014/main" id="{4EEF768A-5ADB-D142-DB38-231E970CE4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28446ba198_0_70:notes">
            <a:extLst>
              <a:ext uri="{FF2B5EF4-FFF2-40B4-BE49-F238E27FC236}">
                <a16:creationId xmlns:a16="http://schemas.microsoft.com/office/drawing/2014/main" id="{98577ACA-D507-FA5B-B34A-08D24AA54A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5953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28446ba198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328446ba19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92115e5d3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292115e5d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92115e5d3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292115e5d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292115e5d3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292115e5d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8446ba19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328446ba1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34363C37-246C-B6EF-35D8-D84EECFD8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8446ba198_0_0:notes">
            <a:extLst>
              <a:ext uri="{FF2B5EF4-FFF2-40B4-BE49-F238E27FC236}">
                <a16:creationId xmlns:a16="http://schemas.microsoft.com/office/drawing/2014/main" id="{A0383B9A-88C7-FC62-2E9E-CC84B63A66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328446ba198_0_0:notes">
            <a:extLst>
              <a:ext uri="{FF2B5EF4-FFF2-40B4-BE49-F238E27FC236}">
                <a16:creationId xmlns:a16="http://schemas.microsoft.com/office/drawing/2014/main" id="{E80481EE-C2BD-2C89-3FD0-FC7F0D2F26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468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8446ba198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328446ba19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B0209242-9950-EC6C-7B01-B9EF3E83E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8446ba198_0_6:notes">
            <a:extLst>
              <a:ext uri="{FF2B5EF4-FFF2-40B4-BE49-F238E27FC236}">
                <a16:creationId xmlns:a16="http://schemas.microsoft.com/office/drawing/2014/main" id="{C75CDEDE-8203-371C-810D-168DE5DC49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328446ba198_0_6:notes">
            <a:extLst>
              <a:ext uri="{FF2B5EF4-FFF2-40B4-BE49-F238E27FC236}">
                <a16:creationId xmlns:a16="http://schemas.microsoft.com/office/drawing/2014/main" id="{0F8E8676-A92E-04D8-7329-D73E859B9C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49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43D05881-4D5F-836F-712D-49994D052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8446ba198_0_6:notes">
            <a:extLst>
              <a:ext uri="{FF2B5EF4-FFF2-40B4-BE49-F238E27FC236}">
                <a16:creationId xmlns:a16="http://schemas.microsoft.com/office/drawing/2014/main" id="{B2B9B11C-5DDA-D1C4-1317-9E35AE4C39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328446ba198_0_6:notes">
            <a:extLst>
              <a:ext uri="{FF2B5EF4-FFF2-40B4-BE49-F238E27FC236}">
                <a16:creationId xmlns:a16="http://schemas.microsoft.com/office/drawing/2014/main" id="{61C02102-6FA5-C4A4-7970-7CB80891CE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09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8446ba198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28446ba19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8446ba198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328446ba19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0" y="762000"/>
            <a:ext cx="9141619" cy="4429828"/>
          </a:xfrm>
          <a:prstGeom prst="rect">
            <a:avLst/>
          </a:prstGeom>
          <a:gradFill>
            <a:gsLst>
              <a:gs pos="0">
                <a:srgbClr val="016089"/>
              </a:gs>
              <a:gs pos="44000">
                <a:srgbClr val="0072A4"/>
              </a:gs>
              <a:gs pos="100000">
                <a:srgbClr val="0072A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7"/>
          <p:cNvSpPr/>
          <p:nvPr/>
        </p:nvSpPr>
        <p:spPr>
          <a:xfrm>
            <a:off x="9270263" y="762000"/>
            <a:ext cx="2925318" cy="4429828"/>
          </a:xfrm>
          <a:prstGeom prst="rect">
            <a:avLst/>
          </a:prstGeom>
          <a:solidFill>
            <a:srgbClr val="57585A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ctrTitle"/>
          </p:nvPr>
        </p:nvSpPr>
        <p:spPr>
          <a:xfrm>
            <a:off x="443547" y="1141465"/>
            <a:ext cx="7315200" cy="2951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Raleway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73714" y="4209977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pic>
        <p:nvPicPr>
          <p:cNvPr id="20" name="Google Shape;20;p1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3794" y="5340362"/>
            <a:ext cx="2242562" cy="134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512639" y="1123838"/>
            <a:ext cx="2687762" cy="404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aleway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3850532" y="758952"/>
            <a:ext cx="7315200" cy="440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512639" y="760977"/>
            <a:ext cx="2687762" cy="440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aleway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429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429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3867912" y="752262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Raleway"/>
              <a:buNone/>
              <a:defRPr sz="5900" b="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3886200" y="4236863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512639" y="778109"/>
            <a:ext cx="2687762" cy="438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aleway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3867912" y="778109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2"/>
          </p:nvPr>
        </p:nvSpPr>
        <p:spPr>
          <a:xfrm>
            <a:off x="3867912" y="1685459"/>
            <a:ext cx="3474720" cy="348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3"/>
          </p:nvPr>
        </p:nvSpPr>
        <p:spPr>
          <a:xfrm>
            <a:off x="7818463" y="778109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4"/>
          </p:nvPr>
        </p:nvSpPr>
        <p:spPr>
          <a:xfrm>
            <a:off x="7818463" y="1685459"/>
            <a:ext cx="3474720" cy="348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256032" y="1092370"/>
            <a:ext cx="2834640" cy="242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aleway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427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16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aleway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439986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0" y="758952"/>
            <a:ext cx="3443590" cy="4408329"/>
          </a:xfrm>
          <a:prstGeom prst="rect">
            <a:avLst/>
          </a:prstGeom>
          <a:gradFill>
            <a:gsLst>
              <a:gs pos="0">
                <a:srgbClr val="016089"/>
              </a:gs>
              <a:gs pos="44000">
                <a:srgbClr val="0072A4"/>
              </a:gs>
              <a:gs pos="100000">
                <a:srgbClr val="0072A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12639" y="1123838"/>
            <a:ext cx="2687762" cy="404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6"/>
          <p:cNvSpPr/>
          <p:nvPr/>
        </p:nvSpPr>
        <p:spPr>
          <a:xfrm>
            <a:off x="11815864" y="758952"/>
            <a:ext cx="384048" cy="4408329"/>
          </a:xfrm>
          <a:prstGeom prst="rect">
            <a:avLst/>
          </a:prstGeom>
          <a:solidFill>
            <a:srgbClr val="57585A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3850532" y="758952"/>
            <a:ext cx="7315200" cy="440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14" name="Google Shape;14;p16" descr="Logo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3794" y="5340362"/>
            <a:ext cx="2242562" cy="13455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orey.fineran@transitioncurriculum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www.transitioncurriculum.com/conference" TargetMode="External"/><Relationship Id="rId4" Type="http://schemas.openxmlformats.org/officeDocument/2006/relationships/hyperlink" Target="mailto:lindsay.zerull@transitioncurriculum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ctrTitle"/>
          </p:nvPr>
        </p:nvSpPr>
        <p:spPr>
          <a:xfrm>
            <a:off x="354599" y="1933375"/>
            <a:ext cx="94296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80"/>
              <a:buFont typeface="Raleway"/>
              <a:buNone/>
            </a:pPr>
            <a:r>
              <a:rPr lang="en-US" sz="2680" b="1"/>
              <a:t>Your Guide to Job Development and Creating </a:t>
            </a:r>
            <a:endParaRPr sz="268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80"/>
              <a:buFont typeface="Raleway"/>
              <a:buNone/>
            </a:pPr>
            <a:r>
              <a:rPr lang="en-US" sz="2680" b="1"/>
              <a:t>Successful Employment Partnerships for Students</a:t>
            </a:r>
            <a:endParaRPr sz="268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4493615" y="3987209"/>
            <a:ext cx="44978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Presented By:  Corey Fineran &amp; Lindsay Zerull</a:t>
            </a: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Transition Curriculum, Inc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NextUp Transition Curriculum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3292115e5d3_0_7"/>
          <p:cNvPicPr preferRelativeResize="0"/>
          <p:nvPr/>
        </p:nvPicPr>
        <p:blipFill>
          <a:blip r:embed="rId3"/>
          <a:srcRect/>
          <a:stretch/>
        </p:blipFill>
        <p:spPr>
          <a:xfrm>
            <a:off x="240650" y="1520350"/>
            <a:ext cx="2935150" cy="29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3292115e5d3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0370" y="0"/>
            <a:ext cx="6508462" cy="834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3292115e5d3_0_12"/>
          <p:cNvPicPr preferRelativeResize="0"/>
          <p:nvPr/>
        </p:nvPicPr>
        <p:blipFill>
          <a:blip r:embed="rId3"/>
          <a:srcRect/>
          <a:stretch/>
        </p:blipFill>
        <p:spPr>
          <a:xfrm>
            <a:off x="240650" y="1520350"/>
            <a:ext cx="2935150" cy="29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3292115e5d3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2145" y="344676"/>
            <a:ext cx="6892510" cy="9073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92115e5d3_0_48"/>
          <p:cNvSpPr txBox="1">
            <a:spLocks noGrp="1"/>
          </p:cNvSpPr>
          <p:nvPr>
            <p:ph type="body" idx="1"/>
          </p:nvPr>
        </p:nvSpPr>
        <p:spPr>
          <a:xfrm>
            <a:off x="3961132" y="740402"/>
            <a:ext cx="7315200" cy="4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Match student skills and preferences to job roles</a:t>
            </a:r>
            <a:endParaRPr sz="2200" b="1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</a:t>
            </a:r>
            <a:r>
              <a:rPr lang="en-US" b="1" dirty="0"/>
              <a:t>Step #1:</a:t>
            </a:r>
            <a:r>
              <a:rPr lang="en-US" dirty="0"/>
              <a:t> Discover your student’s strengths, interests, and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                needs</a:t>
            </a:r>
            <a:endParaRPr dirty="0"/>
          </a:p>
          <a:p>
            <a:pPr marL="91440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</a:t>
            </a:r>
            <a:r>
              <a:rPr lang="en-US" b="1" dirty="0"/>
              <a:t>Step #2:</a:t>
            </a:r>
            <a:r>
              <a:rPr lang="en-US" dirty="0"/>
              <a:t> Familiarize yourself with businesses in your                                                                            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                 community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</a:t>
            </a:r>
            <a:r>
              <a:rPr lang="en-US" b="1" dirty="0"/>
              <a:t>Step #3:</a:t>
            </a:r>
            <a:r>
              <a:rPr lang="en-US" dirty="0"/>
              <a:t> Match student’s skills and preferences to job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                 roles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</a:t>
            </a:r>
            <a:r>
              <a:rPr lang="en-US" b="1" dirty="0"/>
              <a:t>Step #4:</a:t>
            </a:r>
            <a:r>
              <a:rPr lang="en-US" dirty="0"/>
              <a:t> Determine if role customization is necessary </a:t>
            </a:r>
            <a:endParaRPr dirty="0"/>
          </a:p>
        </p:txBody>
      </p:sp>
      <p:sp>
        <p:nvSpPr>
          <p:cNvPr id="101" name="Google Shape;101;g3292115e5d3_0_48"/>
          <p:cNvSpPr txBox="1"/>
          <p:nvPr/>
        </p:nvSpPr>
        <p:spPr>
          <a:xfrm>
            <a:off x="0" y="2307900"/>
            <a:ext cx="34125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Laying the </a:t>
            </a:r>
            <a:endParaRPr sz="4300">
              <a:solidFill>
                <a:srgbClr val="FEFEF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Groundwork</a:t>
            </a:r>
            <a:endParaRPr sz="4300">
              <a:solidFill>
                <a:srgbClr val="FEF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3292115e5d3_0_18"/>
          <p:cNvPicPr preferRelativeResize="0"/>
          <p:nvPr/>
        </p:nvPicPr>
        <p:blipFill>
          <a:blip r:embed="rId3"/>
          <a:srcRect/>
          <a:stretch/>
        </p:blipFill>
        <p:spPr>
          <a:xfrm>
            <a:off x="240650" y="1520350"/>
            <a:ext cx="2935150" cy="29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292115e5d3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3250" y="-149100"/>
            <a:ext cx="5531402" cy="715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3292115e5d3_0_23"/>
          <p:cNvPicPr preferRelativeResize="0"/>
          <p:nvPr/>
        </p:nvPicPr>
        <p:blipFill>
          <a:blip r:embed="rId3"/>
          <a:srcRect/>
          <a:stretch/>
        </p:blipFill>
        <p:spPr>
          <a:xfrm>
            <a:off x="240650" y="1520350"/>
            <a:ext cx="2935150" cy="29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292115e5d3_0_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1369" y="493776"/>
            <a:ext cx="8179799" cy="10533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92115e5d3_0_53"/>
          <p:cNvSpPr txBox="1">
            <a:spLocks noGrp="1"/>
          </p:cNvSpPr>
          <p:nvPr>
            <p:ph type="body" idx="1"/>
          </p:nvPr>
        </p:nvSpPr>
        <p:spPr>
          <a:xfrm>
            <a:off x="3961132" y="740402"/>
            <a:ext cx="7315200" cy="4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Match student skills and preferences to job roles</a:t>
            </a:r>
            <a:endParaRPr sz="2200" b="1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</a:t>
            </a:r>
            <a:r>
              <a:rPr lang="en-US" b="1" dirty="0"/>
              <a:t>Step #1:</a:t>
            </a:r>
            <a:r>
              <a:rPr lang="en-US" dirty="0"/>
              <a:t> Discover your student’s strengths, interests, and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                needs</a:t>
            </a:r>
            <a:endParaRPr dirty="0"/>
          </a:p>
          <a:p>
            <a:pPr marL="91440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</a:t>
            </a:r>
            <a:r>
              <a:rPr lang="en-US" b="1" dirty="0"/>
              <a:t>Step #2: </a:t>
            </a:r>
            <a:r>
              <a:rPr lang="en-US" dirty="0"/>
              <a:t>Familiarize yourself with businesses in your                                                                            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                 community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</a:t>
            </a:r>
            <a:r>
              <a:rPr lang="en-US" b="1" dirty="0"/>
              <a:t>Step #3:</a:t>
            </a:r>
            <a:r>
              <a:rPr lang="en-US" dirty="0"/>
              <a:t> Match student’s skills and preferences to job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                 roles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</a:t>
            </a:r>
            <a:r>
              <a:rPr lang="en-US" b="1" dirty="0"/>
              <a:t>Step #4:</a:t>
            </a:r>
            <a:r>
              <a:rPr lang="en-US" dirty="0"/>
              <a:t> Determine if role customization is necessary </a:t>
            </a:r>
            <a:endParaRPr dirty="0"/>
          </a:p>
        </p:txBody>
      </p:sp>
      <p:sp>
        <p:nvSpPr>
          <p:cNvPr id="119" name="Google Shape;119;g3292115e5d3_0_53"/>
          <p:cNvSpPr txBox="1"/>
          <p:nvPr/>
        </p:nvSpPr>
        <p:spPr>
          <a:xfrm>
            <a:off x="0" y="2307900"/>
            <a:ext cx="34125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Laying the </a:t>
            </a:r>
            <a:endParaRPr sz="4300">
              <a:solidFill>
                <a:srgbClr val="FEFEF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Groundwork</a:t>
            </a:r>
            <a:endParaRPr sz="4300">
              <a:solidFill>
                <a:srgbClr val="FEF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8EBF80D7-BC77-7974-3CCF-A995BDDAF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15088-2A22-27B4-4F39-45ECD7458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8416" y="1014984"/>
            <a:ext cx="8467344" cy="4408329"/>
          </a:xfrm>
        </p:spPr>
        <p:txBody>
          <a:bodyPr/>
          <a:lstStyle/>
          <a:p>
            <a:pPr marL="18288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72A4"/>
                </a:solidFill>
              </a:rPr>
              <a:t>How do you create successful partnerships?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99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3D06D6F1-7CC9-C1D8-9C34-12D137B00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8446ba198_0_63">
            <a:extLst>
              <a:ext uri="{FF2B5EF4-FFF2-40B4-BE49-F238E27FC236}">
                <a16:creationId xmlns:a16="http://schemas.microsoft.com/office/drawing/2014/main" id="{D51D5043-E536-225A-88B3-BBA5E9E2F9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40608" y="564150"/>
            <a:ext cx="8735700" cy="4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/>
          </a:p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u="sng" dirty="0"/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400" b="1" dirty="0"/>
              <a:t>Discovering</a:t>
            </a:r>
            <a:r>
              <a:rPr lang="en-US" sz="2400" dirty="0"/>
              <a:t> business connections in the community</a:t>
            </a:r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endParaRPr lang="en-US" sz="2400" dirty="0"/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endParaRPr lang="en-US" sz="2400" dirty="0"/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400" b="1" dirty="0"/>
              <a:t>Establishing</a:t>
            </a:r>
            <a:r>
              <a:rPr lang="en-US" sz="2400" dirty="0"/>
              <a:t> business connections in the community</a:t>
            </a:r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endParaRPr lang="en-US" sz="2400" dirty="0"/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endParaRPr lang="en-US" sz="2400" dirty="0"/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400" b="1" dirty="0"/>
              <a:t>Maintaining</a:t>
            </a:r>
            <a:r>
              <a:rPr lang="en-US" sz="2400" dirty="0"/>
              <a:t> business connections in the community</a:t>
            </a:r>
          </a:p>
        </p:txBody>
      </p:sp>
      <p:sp>
        <p:nvSpPr>
          <p:cNvPr id="125" name="Google Shape;125;g328446ba198_0_63">
            <a:extLst>
              <a:ext uri="{FF2B5EF4-FFF2-40B4-BE49-F238E27FC236}">
                <a16:creationId xmlns:a16="http://schemas.microsoft.com/office/drawing/2014/main" id="{EADAD4C4-79C1-8D58-F1E2-1C98125091CE}"/>
              </a:ext>
            </a:extLst>
          </p:cNvPr>
          <p:cNvSpPr txBox="1"/>
          <p:nvPr/>
        </p:nvSpPr>
        <p:spPr>
          <a:xfrm>
            <a:off x="0" y="1909650"/>
            <a:ext cx="3456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Creating Successful Partnerships</a:t>
            </a:r>
            <a:endParaRPr sz="4300">
              <a:solidFill>
                <a:srgbClr val="FEF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513501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8446ba198_0_63"/>
          <p:cNvSpPr txBox="1">
            <a:spLocks noGrp="1"/>
          </p:cNvSpPr>
          <p:nvPr>
            <p:ph type="body" idx="1"/>
          </p:nvPr>
        </p:nvSpPr>
        <p:spPr>
          <a:xfrm>
            <a:off x="3687310" y="462382"/>
            <a:ext cx="7962146" cy="502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/>
          </a:p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/>
              <a:t>Discovering Business Connections in the Community</a:t>
            </a:r>
          </a:p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 u="sng" dirty="0"/>
          </a:p>
          <a:p>
            <a:pPr marL="490220" lvl="1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None/>
            </a:pPr>
            <a:r>
              <a:rPr lang="en-US" sz="2400" b="1" dirty="0"/>
              <a:t>Learn about the community</a:t>
            </a:r>
            <a:endParaRPr sz="2400" b="1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Be a patron</a:t>
            </a:r>
            <a:endParaRPr sz="20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Research</a:t>
            </a:r>
            <a:endParaRPr sz="20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Visit your town hall</a:t>
            </a:r>
            <a:endParaRPr sz="20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Join the Chamber of Commerce and other organizations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  <a:p>
            <a:pPr marL="490220" lvl="1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None/>
            </a:pPr>
            <a:r>
              <a:rPr lang="en-US" sz="2400" b="1" dirty="0"/>
              <a:t>Methods</a:t>
            </a:r>
            <a:endParaRPr sz="2400" b="1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Network with families and staff within your building</a:t>
            </a:r>
            <a:endParaRPr sz="20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Create a Job Developer’s Network group</a:t>
            </a:r>
            <a:endParaRPr sz="20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Utilize LinkedIn or other employment-related resources</a:t>
            </a:r>
            <a:endParaRPr sz="2000" dirty="0"/>
          </a:p>
        </p:txBody>
      </p:sp>
      <p:sp>
        <p:nvSpPr>
          <p:cNvPr id="125" name="Google Shape;125;g328446ba198_0_63"/>
          <p:cNvSpPr txBox="1"/>
          <p:nvPr/>
        </p:nvSpPr>
        <p:spPr>
          <a:xfrm>
            <a:off x="0" y="1909650"/>
            <a:ext cx="3456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Creating Successful Partnerships</a:t>
            </a:r>
            <a:endParaRPr sz="4300">
              <a:solidFill>
                <a:srgbClr val="FEF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8446ba198_0_70"/>
          <p:cNvSpPr txBox="1">
            <a:spLocks noGrp="1"/>
          </p:cNvSpPr>
          <p:nvPr>
            <p:ph type="body" idx="1"/>
          </p:nvPr>
        </p:nvSpPr>
        <p:spPr>
          <a:xfrm>
            <a:off x="4023900" y="0"/>
            <a:ext cx="7659600" cy="66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/>
              <a:t>Establishing Business Connections in the Community</a:t>
            </a:r>
            <a:endParaRPr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/>
          </a:p>
          <a:p>
            <a:pPr marL="490220" lvl="1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None/>
            </a:pPr>
            <a:r>
              <a:rPr lang="en-US" sz="2400" b="1" dirty="0"/>
              <a:t>First Contact</a:t>
            </a:r>
            <a:endParaRPr sz="2400" b="1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Introduce yourself with a strong opening statement</a:t>
            </a:r>
            <a:endParaRPr sz="20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Schedule time to learn more about the business</a:t>
            </a:r>
            <a:endParaRPr sz="20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Use a Job Development Log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1700" dirty="0"/>
          </a:p>
          <a:p>
            <a:pPr marL="490220" lvl="1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None/>
            </a:pPr>
            <a:r>
              <a:rPr lang="en-US" sz="2400" b="1" dirty="0"/>
              <a:t>Second Contact</a:t>
            </a:r>
            <a:endParaRPr sz="2400" b="1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Learn about their business and staffing pain-points</a:t>
            </a:r>
            <a:endParaRPr sz="20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Use Community Business Directory for guiding questions</a:t>
            </a:r>
            <a:endParaRPr sz="20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Provide general information on your program (elevator pitch)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1700" dirty="0"/>
          </a:p>
          <a:p>
            <a:pPr marL="490220" lvl="1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None/>
            </a:pPr>
            <a:r>
              <a:rPr lang="en-US" sz="2400" b="1" dirty="0"/>
              <a:t>Third Contact</a:t>
            </a:r>
            <a:endParaRPr sz="2400" b="1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100" dirty="0"/>
              <a:t>Talk about your program in more detail, including ongoing support</a:t>
            </a:r>
            <a:endParaRPr sz="21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100" dirty="0"/>
              <a:t>Address how you can help solve the problems they mentioned</a:t>
            </a:r>
            <a:endParaRPr sz="21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100" dirty="0"/>
              <a:t>Share successful partnerships with other businesses</a:t>
            </a:r>
            <a:endParaRPr sz="21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100" dirty="0"/>
              <a:t>Get information on hiring process</a:t>
            </a:r>
            <a:endParaRPr sz="21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100" dirty="0"/>
              <a:t>Discuss potential applicants or future connections  </a:t>
            </a:r>
            <a:endParaRPr sz="21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g328446ba198_0_70"/>
          <p:cNvSpPr txBox="1"/>
          <p:nvPr/>
        </p:nvSpPr>
        <p:spPr>
          <a:xfrm>
            <a:off x="0" y="1953425"/>
            <a:ext cx="34671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Creating Successful Partnerships</a:t>
            </a:r>
            <a:endParaRPr sz="4300">
              <a:solidFill>
                <a:srgbClr val="FEF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body" idx="1"/>
          </p:nvPr>
        </p:nvSpPr>
        <p:spPr>
          <a:xfrm>
            <a:off x="3901445" y="794275"/>
            <a:ext cx="7315200" cy="4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/>
          </a:p>
          <a:p>
            <a:pPr marL="685800" lvl="1" indent="-195580" algn="l" rtl="0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000" dirty="0"/>
              <a:t>Creating or identifying competitive job opportunities that align with students’ skills, interests, and needs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2000" dirty="0"/>
          </a:p>
          <a:p>
            <a:pPr marL="685800" lvl="1" indent="-195580" algn="l" rtl="0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000" dirty="0"/>
              <a:t>Providing ongoing support and feedback to students in the competitive workforce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2000" dirty="0"/>
          </a:p>
          <a:p>
            <a:pPr marL="685800" lvl="1" indent="-195580" algn="l" rtl="0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000" dirty="0"/>
              <a:t>Making meaningful connections/partnerships with businesses in your community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b="1" dirty="0"/>
          </a:p>
          <a:p>
            <a:pPr marL="685800" lvl="1" indent="-685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82880" lvl="0" indent="0" algn="l" rtl="0">
              <a:lnSpc>
                <a:spcPct val="120000"/>
              </a:lnSpc>
              <a:spcBef>
                <a:spcPts val="14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2"/>
          <p:cNvSpPr txBox="1"/>
          <p:nvPr/>
        </p:nvSpPr>
        <p:spPr>
          <a:xfrm>
            <a:off x="4455450" y="4762225"/>
            <a:ext cx="72276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Job Development is NOT training opportunities</a:t>
            </a:r>
            <a:endParaRPr sz="22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0" y="2319116"/>
            <a:ext cx="3361081" cy="110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What is </a:t>
            </a:r>
          </a:p>
          <a:p>
            <a:pPr marL="18288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Job Development?</a:t>
            </a:r>
            <a:endParaRPr sz="2400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3292115e5d3_0_28"/>
          <p:cNvPicPr preferRelativeResize="0"/>
          <p:nvPr/>
        </p:nvPicPr>
        <p:blipFill>
          <a:blip r:embed="rId3"/>
          <a:srcRect/>
          <a:stretch/>
        </p:blipFill>
        <p:spPr>
          <a:xfrm>
            <a:off x="240650" y="1520350"/>
            <a:ext cx="2935150" cy="29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292115e5d3_0_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5154" y="216660"/>
            <a:ext cx="7048100" cy="9110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FA8D01A4-ACF8-B64F-0DE4-E1BA68191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8446ba198_0_70">
            <a:extLst>
              <a:ext uri="{FF2B5EF4-FFF2-40B4-BE49-F238E27FC236}">
                <a16:creationId xmlns:a16="http://schemas.microsoft.com/office/drawing/2014/main" id="{0C1B0A2F-42AE-8605-3262-A917363642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23900" y="0"/>
            <a:ext cx="7659600" cy="66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/>
              <a:t>Establishing Business Connections in the Community</a:t>
            </a:r>
            <a:endParaRPr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/>
          </a:p>
          <a:p>
            <a:pPr marL="490220" lvl="1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None/>
            </a:pPr>
            <a:r>
              <a:rPr lang="en-US" sz="2400" b="1" dirty="0"/>
              <a:t>First Contact</a:t>
            </a:r>
            <a:endParaRPr sz="2400" b="1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Introduce yourself with a strong opening statement</a:t>
            </a:r>
            <a:endParaRPr sz="20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Schedule time to learn more about the business</a:t>
            </a:r>
            <a:endParaRPr sz="20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Use a Job Development Log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1700" dirty="0"/>
          </a:p>
          <a:p>
            <a:pPr marL="490220" lvl="1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None/>
            </a:pPr>
            <a:r>
              <a:rPr lang="en-US" sz="2400" b="1" dirty="0"/>
              <a:t>Second Contact</a:t>
            </a:r>
            <a:endParaRPr sz="2400" b="1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Learn about their business and staffing pain-points</a:t>
            </a:r>
            <a:endParaRPr sz="20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Use Community Business Directory for guiding questions</a:t>
            </a:r>
            <a:endParaRPr sz="20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000" dirty="0"/>
              <a:t>Provide general information on your program (elevator pitch)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1700" dirty="0"/>
          </a:p>
          <a:p>
            <a:pPr marL="490220" lvl="1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None/>
            </a:pPr>
            <a:r>
              <a:rPr lang="en-US" sz="2400" b="1" dirty="0"/>
              <a:t>Third Contact</a:t>
            </a:r>
            <a:endParaRPr sz="2400" b="1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100" dirty="0"/>
              <a:t>Talk about your program in more detail, including ongoing support</a:t>
            </a:r>
            <a:endParaRPr sz="21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100" dirty="0"/>
              <a:t>Address how you can help solve the problems they mentioned</a:t>
            </a:r>
            <a:endParaRPr sz="21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100" dirty="0"/>
              <a:t>Share successful partnerships with other businesses</a:t>
            </a:r>
            <a:endParaRPr sz="21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100" dirty="0"/>
              <a:t>Get information on hiring process</a:t>
            </a:r>
            <a:endParaRPr sz="2100" dirty="0"/>
          </a:p>
          <a:p>
            <a:pPr marL="1143000" lvl="2" indent="-1701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600"/>
              <a:buChar char="●"/>
            </a:pPr>
            <a:r>
              <a:rPr lang="en-US" sz="2100" dirty="0"/>
              <a:t>Discuss potential applicants or future connections  </a:t>
            </a:r>
            <a:endParaRPr sz="21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g328446ba198_0_70">
            <a:extLst>
              <a:ext uri="{FF2B5EF4-FFF2-40B4-BE49-F238E27FC236}">
                <a16:creationId xmlns:a16="http://schemas.microsoft.com/office/drawing/2014/main" id="{F5EE8365-EDD2-6AFD-D734-A19BA09393DB}"/>
              </a:ext>
            </a:extLst>
          </p:cNvPr>
          <p:cNvSpPr txBox="1"/>
          <p:nvPr/>
        </p:nvSpPr>
        <p:spPr>
          <a:xfrm>
            <a:off x="0" y="1953425"/>
            <a:ext cx="34671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Creating Successful Partnerships</a:t>
            </a:r>
            <a:endParaRPr sz="4300">
              <a:solidFill>
                <a:srgbClr val="FEF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957006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8446ba198_0_80"/>
          <p:cNvSpPr txBox="1">
            <a:spLocks noGrp="1"/>
          </p:cNvSpPr>
          <p:nvPr>
            <p:ph type="body" idx="1"/>
          </p:nvPr>
        </p:nvSpPr>
        <p:spPr>
          <a:xfrm>
            <a:off x="3783425" y="323800"/>
            <a:ext cx="7659600" cy="55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/>
              <a:t>Maintaining Business Connections in the Community</a:t>
            </a:r>
            <a:endParaRPr sz="2200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/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000" dirty="0"/>
              <a:t>Maintain regular communication while being cognizant of the employer’s time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2000" dirty="0"/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000" dirty="0"/>
              <a:t>Be prepared for a student evaluation process or progress monitoring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2000" dirty="0"/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000" dirty="0"/>
              <a:t>Acknowledge the business and employers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2000" dirty="0"/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000" dirty="0"/>
              <a:t>Design classroom opportunities to target work behaviors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g328446ba198_0_80"/>
          <p:cNvSpPr txBox="1"/>
          <p:nvPr/>
        </p:nvSpPr>
        <p:spPr>
          <a:xfrm>
            <a:off x="0" y="1865900"/>
            <a:ext cx="34569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Creating Successful Partnerships</a:t>
            </a:r>
            <a:endParaRPr sz="4300">
              <a:solidFill>
                <a:srgbClr val="FEF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3292115e5d3_0_38"/>
          <p:cNvPicPr preferRelativeResize="0"/>
          <p:nvPr/>
        </p:nvPicPr>
        <p:blipFill>
          <a:blip r:embed="rId3"/>
          <a:srcRect/>
          <a:stretch/>
        </p:blipFill>
        <p:spPr>
          <a:xfrm>
            <a:off x="240650" y="1520350"/>
            <a:ext cx="2935150" cy="29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292115e5d3_0_38"/>
          <p:cNvPicPr preferRelativeResize="0"/>
          <p:nvPr/>
        </p:nvPicPr>
        <p:blipFill>
          <a:blip r:embed="rId4"/>
          <a:srcRect/>
          <a:stretch/>
        </p:blipFill>
        <p:spPr>
          <a:xfrm>
            <a:off x="4904046" y="-149100"/>
            <a:ext cx="5529809" cy="715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3292115e5d3_0_43"/>
          <p:cNvPicPr preferRelativeResize="0"/>
          <p:nvPr/>
        </p:nvPicPr>
        <p:blipFill>
          <a:blip r:embed="rId3"/>
          <a:srcRect/>
          <a:stretch/>
        </p:blipFill>
        <p:spPr>
          <a:xfrm>
            <a:off x="240650" y="1520350"/>
            <a:ext cx="2935150" cy="29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292115e5d3_0_43"/>
          <p:cNvPicPr preferRelativeResize="0"/>
          <p:nvPr/>
        </p:nvPicPr>
        <p:blipFill>
          <a:blip r:embed="rId4"/>
          <a:srcRect/>
          <a:stretch/>
        </p:blipFill>
        <p:spPr>
          <a:xfrm>
            <a:off x="4904046" y="-149100"/>
            <a:ext cx="5529809" cy="715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92115e5d3_0_63"/>
          <p:cNvSpPr txBox="1">
            <a:spLocks noGrp="1"/>
          </p:cNvSpPr>
          <p:nvPr>
            <p:ph type="body" idx="1"/>
          </p:nvPr>
        </p:nvSpPr>
        <p:spPr>
          <a:xfrm>
            <a:off x="3783425" y="323800"/>
            <a:ext cx="7659600" cy="55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/>
              <a:t>Maintaining Business Connections in the Community</a:t>
            </a:r>
            <a:endParaRPr sz="2200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/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000" dirty="0"/>
              <a:t>Maintain regular communication while being cognizant of the employer’s time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2000" dirty="0"/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000" dirty="0"/>
              <a:t>Be prepared for a student evaluation process or progress monitoring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2000" dirty="0"/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000" dirty="0"/>
              <a:t>Acknowledge the business and employers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2000" dirty="0"/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000" dirty="0"/>
              <a:t>Design classroom opportunities to target work behaviors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g3292115e5d3_0_63"/>
          <p:cNvSpPr txBox="1"/>
          <p:nvPr/>
        </p:nvSpPr>
        <p:spPr>
          <a:xfrm>
            <a:off x="0" y="1865900"/>
            <a:ext cx="34569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Creating Successful Partnerships</a:t>
            </a:r>
            <a:endParaRPr sz="4300">
              <a:solidFill>
                <a:srgbClr val="FEF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/>
          <p:nvPr/>
        </p:nvSpPr>
        <p:spPr>
          <a:xfrm>
            <a:off x="2020186" y="3157871"/>
            <a:ext cx="557146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Corey Fineran - </a:t>
            </a:r>
            <a:r>
              <a:rPr lang="en-US" sz="1800" b="0" i="0" u="sng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corey.fineran@transitioncurriculum.com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Lindsay Zerull – </a:t>
            </a:r>
            <a:r>
              <a:rPr lang="en-US" sz="18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lindsay.zerull@transitioncurriculum.com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TransitionCurriculum.com/conference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1570895" y="1584252"/>
            <a:ext cx="64700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Thank you for attending!</a:t>
            </a:r>
            <a:endParaRPr/>
          </a:p>
        </p:txBody>
      </p:sp>
      <p:pic>
        <p:nvPicPr>
          <p:cNvPr id="174" name="Google Shape;174;p15" descr="Qr cod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47703" y="2205371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8446ba198_0_0"/>
          <p:cNvSpPr txBox="1">
            <a:spLocks noGrp="1"/>
          </p:cNvSpPr>
          <p:nvPr>
            <p:ph type="body" idx="1"/>
          </p:nvPr>
        </p:nvSpPr>
        <p:spPr>
          <a:xfrm>
            <a:off x="3947368" y="97024"/>
            <a:ext cx="7315200" cy="569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/>
          </a:p>
          <a:p>
            <a:pPr marL="18288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/>
          </a:p>
          <a:p>
            <a:pPr marL="490220" lvl="1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None/>
            </a:pPr>
            <a:r>
              <a:rPr lang="en-US" sz="2400" b="1" dirty="0"/>
              <a:t>For the student</a:t>
            </a:r>
            <a:endParaRPr sz="2400" b="1" dirty="0"/>
          </a:p>
          <a:p>
            <a:pPr marL="1143000" lvl="2" indent="-1828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800"/>
              <a:buChar char="●"/>
            </a:pPr>
            <a:r>
              <a:rPr lang="en-US" sz="2000" dirty="0"/>
              <a:t>Employment rate is 75% for people without disabilities and 35% for people with disabilities</a:t>
            </a:r>
            <a:endParaRPr sz="2000" dirty="0"/>
          </a:p>
          <a:p>
            <a:pPr marL="1143000" lvl="2" indent="-18288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800"/>
              <a:buChar char="●"/>
            </a:pPr>
            <a:r>
              <a:rPr lang="en-US" sz="2000" dirty="0"/>
              <a:t>Opportunity to practice and build hard and soft skills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  <a:p>
            <a:pPr marL="490220" lvl="1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None/>
            </a:pPr>
            <a:r>
              <a:rPr lang="en-US" sz="2400" b="1" dirty="0"/>
              <a:t>For businesses and the community</a:t>
            </a:r>
            <a:endParaRPr sz="2400" b="1" dirty="0"/>
          </a:p>
          <a:p>
            <a:pPr marL="1143000" lvl="2" indent="-1828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800"/>
              <a:buChar char="●"/>
            </a:pPr>
            <a:r>
              <a:rPr lang="en-US" sz="2000" dirty="0"/>
              <a:t>Opportunity to teach best practices</a:t>
            </a:r>
            <a:endParaRPr sz="2000" dirty="0"/>
          </a:p>
          <a:p>
            <a:pPr marL="1143000" lvl="2" indent="-1828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800"/>
              <a:buChar char="●"/>
            </a:pPr>
            <a:r>
              <a:rPr lang="en-US" sz="2000" dirty="0"/>
              <a:t>Section 503 of Rehabilitation Act and Work Opportunity Tax Credit</a:t>
            </a:r>
            <a:endParaRPr sz="2000" dirty="0"/>
          </a:p>
          <a:p>
            <a:pPr marL="1143000" lvl="2" indent="-1828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800"/>
              <a:buChar char="●"/>
            </a:pPr>
            <a:r>
              <a:rPr lang="en-US" sz="2000" dirty="0"/>
              <a:t>Allows us to act as an employment agency for the business</a:t>
            </a:r>
            <a:endParaRPr sz="2000" dirty="0"/>
          </a:p>
          <a:p>
            <a:pPr marL="1143000" lvl="2" indent="-1828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1800"/>
              <a:buChar char="●"/>
            </a:pPr>
            <a:r>
              <a:rPr lang="en-US" sz="2000" dirty="0"/>
              <a:t>Companies that lead on disability inclusion - 1.6x more revenue over competitive peers</a:t>
            </a:r>
            <a:endParaRPr sz="2000" dirty="0"/>
          </a:p>
        </p:txBody>
      </p:sp>
      <p:sp>
        <p:nvSpPr>
          <p:cNvPr id="64" name="Google Shape;64;g328446ba198_0_0"/>
          <p:cNvSpPr txBox="1"/>
          <p:nvPr/>
        </p:nvSpPr>
        <p:spPr>
          <a:xfrm>
            <a:off x="1729600" y="5680825"/>
            <a:ext cx="126300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Companies that Lead in Disability Inclusion Outperform Peers Financially, Reveals New Research from Accenture</a:t>
            </a:r>
            <a:r>
              <a:rPr lang="en-US" sz="1100" dirty="0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(2023). https://</a:t>
            </a:r>
            <a:r>
              <a:rPr lang="en-US" sz="1100" dirty="0" err="1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newsroom.accenture.com</a:t>
            </a:r>
            <a:endParaRPr sz="2000" dirty="0">
              <a:solidFill>
                <a:srgbClr val="595959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65" name="Google Shape;65;g328446ba198_0_0"/>
          <p:cNvSpPr txBox="1"/>
          <p:nvPr/>
        </p:nvSpPr>
        <p:spPr>
          <a:xfrm>
            <a:off x="4477750" y="4426175"/>
            <a:ext cx="8857800" cy="10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0072A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6E4D1A-5C74-2AF0-F813-C3E584F6A530}"/>
              </a:ext>
            </a:extLst>
          </p:cNvPr>
          <p:cNvSpPr txBox="1"/>
          <p:nvPr/>
        </p:nvSpPr>
        <p:spPr>
          <a:xfrm>
            <a:off x="-26048" y="2421955"/>
            <a:ext cx="35112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aleway" pitchFamily="2" charset="77"/>
              </a:rPr>
              <a:t>Why does Job Development matter?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2D252F7A-E64E-8BA1-1FB7-E18E61AA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F2560-6A71-05A4-9390-952B001CA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7652" y="1014984"/>
            <a:ext cx="8128108" cy="4408329"/>
          </a:xfrm>
        </p:spPr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0072A4"/>
                </a:solidFill>
                <a:latin typeface="Raleway"/>
                <a:ea typeface="Raleway"/>
                <a:cs typeface="Raleway"/>
                <a:sym typeface="Raleway"/>
              </a:rPr>
              <a:t>What is your experience with job </a:t>
            </a:r>
            <a:r>
              <a:rPr lang="en-US" sz="2400" b="1" dirty="0">
                <a:solidFill>
                  <a:srgbClr val="0072A4"/>
                </a:solidFill>
              </a:rPr>
              <a:t>d</a:t>
            </a:r>
            <a:r>
              <a:rPr lang="en-US" sz="2400" b="1" dirty="0">
                <a:solidFill>
                  <a:srgbClr val="0072A4"/>
                </a:solidFill>
                <a:latin typeface="Raleway"/>
                <a:ea typeface="Raleway"/>
                <a:cs typeface="Raleway"/>
                <a:sym typeface="Raleway"/>
              </a:rPr>
              <a:t>evelopment?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b="1" dirty="0">
              <a:solidFill>
                <a:srgbClr val="0072A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b="1" dirty="0">
              <a:solidFill>
                <a:srgbClr val="0072A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b="1" dirty="0">
              <a:solidFill>
                <a:srgbClr val="0072A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0072A4"/>
                </a:solidFill>
                <a:latin typeface="Raleway"/>
                <a:ea typeface="Raleway"/>
                <a:cs typeface="Raleway"/>
                <a:sym typeface="Raleway"/>
              </a:rPr>
              <a:t>How have you struggled with job </a:t>
            </a:r>
            <a:r>
              <a:rPr lang="en-US" sz="2400" b="1" dirty="0">
                <a:solidFill>
                  <a:srgbClr val="0072A4"/>
                </a:solidFill>
              </a:rPr>
              <a:t>d</a:t>
            </a:r>
            <a:r>
              <a:rPr lang="en-US" sz="2400" b="1" dirty="0">
                <a:solidFill>
                  <a:srgbClr val="0072A4"/>
                </a:solidFill>
                <a:latin typeface="Raleway"/>
                <a:ea typeface="Raleway"/>
                <a:cs typeface="Raleway"/>
                <a:sym typeface="Raleway"/>
              </a:rPr>
              <a:t>evelopment?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9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8446ba198_0_6"/>
          <p:cNvSpPr txBox="1"/>
          <p:nvPr/>
        </p:nvSpPr>
        <p:spPr>
          <a:xfrm>
            <a:off x="3730650" y="-55325"/>
            <a:ext cx="7823400" cy="54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Scheduling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Collaboration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Transportation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Family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743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" name="Google Shape;71;g328446ba198_0_6"/>
          <p:cNvSpPr txBox="1"/>
          <p:nvPr/>
        </p:nvSpPr>
        <p:spPr>
          <a:xfrm>
            <a:off x="288512" y="2493900"/>
            <a:ext cx="27855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Barriers</a:t>
            </a:r>
            <a:endParaRPr sz="4300" dirty="0">
              <a:solidFill>
                <a:srgbClr val="FEF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58F0C725-26FD-6CCF-35B4-64F715809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8446ba198_0_6">
            <a:extLst>
              <a:ext uri="{FF2B5EF4-FFF2-40B4-BE49-F238E27FC236}">
                <a16:creationId xmlns:a16="http://schemas.microsoft.com/office/drawing/2014/main" id="{DC2FEA1B-8647-4BE8-EDA4-B9CAE77386DC}"/>
              </a:ext>
            </a:extLst>
          </p:cNvPr>
          <p:cNvSpPr txBox="1"/>
          <p:nvPr/>
        </p:nvSpPr>
        <p:spPr>
          <a:xfrm>
            <a:off x="361664" y="1906302"/>
            <a:ext cx="27855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Student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Earned-Income Exclusion</a:t>
            </a:r>
            <a:endParaRPr sz="3200" dirty="0">
              <a:solidFill>
                <a:srgbClr val="FEF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Google Shape;124;g328446ba198_0_63">
            <a:extLst>
              <a:ext uri="{FF2B5EF4-FFF2-40B4-BE49-F238E27FC236}">
                <a16:creationId xmlns:a16="http://schemas.microsoft.com/office/drawing/2014/main" id="{28D2C407-2DE8-A7D3-FB2E-731FD6E79E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9792" y="637302"/>
            <a:ext cx="8735700" cy="4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In 2025, a student who is regularly attending school can earn: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u="sng" dirty="0"/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400" dirty="0"/>
              <a:t>$2,350/month</a:t>
            </a:r>
          </a:p>
          <a:p>
            <a:pPr marL="685800" lvl="1" indent="-1955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Char char="●"/>
            </a:pPr>
            <a:r>
              <a:rPr lang="en-US" sz="2400" dirty="0"/>
              <a:t>$9460/year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u="sng" dirty="0"/>
          </a:p>
          <a:p>
            <a:pPr marL="490220" lvl="1" indent="0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0072A4"/>
              </a:buClr>
              <a:buSzPts val="2000"/>
              <a:buNone/>
            </a:pPr>
            <a:r>
              <a:rPr lang="en-US" sz="2400" dirty="0"/>
              <a:t>without it counting against their SSI benefits</a:t>
            </a:r>
          </a:p>
        </p:txBody>
      </p:sp>
    </p:spTree>
    <p:extLst>
      <p:ext uri="{BB962C8B-B14F-4D97-AF65-F5344CB8AC3E}">
        <p14:creationId xmlns:p14="http://schemas.microsoft.com/office/powerpoint/2010/main" val="50682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37A4AB23-1211-68DB-74C0-C032E2FD9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8446ba198_0_6">
            <a:extLst>
              <a:ext uri="{FF2B5EF4-FFF2-40B4-BE49-F238E27FC236}">
                <a16:creationId xmlns:a16="http://schemas.microsoft.com/office/drawing/2014/main" id="{7B3F9865-1C6B-DF6C-9CAF-83048D5364E0}"/>
              </a:ext>
            </a:extLst>
          </p:cNvPr>
          <p:cNvSpPr txBox="1"/>
          <p:nvPr/>
        </p:nvSpPr>
        <p:spPr>
          <a:xfrm>
            <a:off x="3730650" y="-55325"/>
            <a:ext cx="7823400" cy="54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Scheduling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Collaboration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Transportation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Family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Rural Areas &amp; Job Market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172A4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Lack of Awareness</a:t>
            </a:r>
            <a:endParaRPr sz="2400" b="1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743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" name="Google Shape;71;g328446ba198_0_6">
            <a:extLst>
              <a:ext uri="{FF2B5EF4-FFF2-40B4-BE49-F238E27FC236}">
                <a16:creationId xmlns:a16="http://schemas.microsoft.com/office/drawing/2014/main" id="{8336317B-C4AC-9A3E-436E-580956DD555F}"/>
              </a:ext>
            </a:extLst>
          </p:cNvPr>
          <p:cNvSpPr txBox="1"/>
          <p:nvPr/>
        </p:nvSpPr>
        <p:spPr>
          <a:xfrm>
            <a:off x="288512" y="2493900"/>
            <a:ext cx="27855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Barriers</a:t>
            </a:r>
            <a:endParaRPr sz="4300" dirty="0">
              <a:solidFill>
                <a:srgbClr val="FEF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552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8446ba198_0_14"/>
          <p:cNvSpPr txBox="1">
            <a:spLocks noGrp="1"/>
          </p:cNvSpPr>
          <p:nvPr>
            <p:ph type="body" idx="1"/>
          </p:nvPr>
        </p:nvSpPr>
        <p:spPr>
          <a:xfrm>
            <a:off x="3961132" y="740402"/>
            <a:ext cx="7315200" cy="4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Match student skills and preferences to job roles</a:t>
            </a:r>
            <a:endParaRPr sz="2200" b="1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</a:t>
            </a:r>
            <a:r>
              <a:rPr lang="en-US" b="1" dirty="0"/>
              <a:t>Step #1:</a:t>
            </a:r>
            <a:r>
              <a:rPr lang="en-US" dirty="0"/>
              <a:t> Discover your student’s strengths, interests, and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                needs</a:t>
            </a:r>
            <a:endParaRPr dirty="0"/>
          </a:p>
          <a:p>
            <a:pPr marL="91440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</a:t>
            </a:r>
            <a:r>
              <a:rPr lang="en-US" b="1" dirty="0"/>
              <a:t>Step #2:</a:t>
            </a:r>
            <a:r>
              <a:rPr lang="en-US" dirty="0"/>
              <a:t> Familiarize yourself with businesses in your                                                                            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                 community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</a:t>
            </a:r>
            <a:r>
              <a:rPr lang="en-US" b="1" dirty="0"/>
              <a:t>Step #3:</a:t>
            </a:r>
            <a:r>
              <a:rPr lang="en-US" dirty="0"/>
              <a:t> Match student’s skills and preferences to job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                 roles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en-US" dirty="0"/>
              <a:t>   </a:t>
            </a:r>
            <a:r>
              <a:rPr lang="en-US" b="1" dirty="0"/>
              <a:t>Step #4:</a:t>
            </a:r>
            <a:r>
              <a:rPr lang="en-US" dirty="0"/>
              <a:t> Determine if role customization is necessary </a:t>
            </a:r>
            <a:endParaRPr dirty="0"/>
          </a:p>
        </p:txBody>
      </p:sp>
      <p:sp>
        <p:nvSpPr>
          <p:cNvPr id="77" name="Google Shape;77;g328446ba198_0_14"/>
          <p:cNvSpPr txBox="1"/>
          <p:nvPr/>
        </p:nvSpPr>
        <p:spPr>
          <a:xfrm>
            <a:off x="0" y="2307900"/>
            <a:ext cx="34125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Laying the </a:t>
            </a:r>
            <a:endParaRPr sz="4300" dirty="0">
              <a:solidFill>
                <a:srgbClr val="FEFEF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>
                <a:solidFill>
                  <a:srgbClr val="FEFEFE"/>
                </a:solidFill>
                <a:latin typeface="Raleway"/>
                <a:ea typeface="Raleway"/>
                <a:cs typeface="Raleway"/>
                <a:sym typeface="Raleway"/>
              </a:rPr>
              <a:t>Groundwork</a:t>
            </a:r>
            <a:endParaRPr sz="4300" dirty="0">
              <a:solidFill>
                <a:srgbClr val="FEF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g328446ba198_0_21"/>
          <p:cNvPicPr preferRelativeResize="0"/>
          <p:nvPr/>
        </p:nvPicPr>
        <p:blipFill>
          <a:blip r:embed="rId3"/>
          <a:srcRect/>
          <a:stretch/>
        </p:blipFill>
        <p:spPr>
          <a:xfrm>
            <a:off x="240650" y="1520350"/>
            <a:ext cx="2935150" cy="29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328446ba198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3250" y="-149100"/>
            <a:ext cx="5531402" cy="715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821</Words>
  <Application>Microsoft Macintosh PowerPoint</Application>
  <PresentationFormat>Widescreen</PresentationFormat>
  <Paragraphs>210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Corbel</vt:lpstr>
      <vt:lpstr>Arial</vt:lpstr>
      <vt:lpstr>Times New Roman</vt:lpstr>
      <vt:lpstr>Noto Sans Symbols</vt:lpstr>
      <vt:lpstr>Raleway SemiBold</vt:lpstr>
      <vt:lpstr>Calibri</vt:lpstr>
      <vt:lpstr>Raleway</vt:lpstr>
      <vt:lpstr>Frame</vt:lpstr>
      <vt:lpstr>Your Guide to Job Development and Creating  Successful Employment Partnerships for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Tucker, Kurt</dc:creator>
  <cp:lastModifiedBy>Corey Fineran</cp:lastModifiedBy>
  <cp:revision>8</cp:revision>
  <dcterms:created xsi:type="dcterms:W3CDTF">2021-07-23T14:52:03Z</dcterms:created>
  <dcterms:modified xsi:type="dcterms:W3CDTF">2025-02-06T14:58:43Z</dcterms:modified>
</cp:coreProperties>
</file>